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42"/>
  </p:notesMasterIdLst>
  <p:handoutMasterIdLst>
    <p:handoutMasterId r:id="rId43"/>
  </p:handoutMasterIdLst>
  <p:sldIdLst>
    <p:sldId id="261" r:id="rId7"/>
    <p:sldId id="293" r:id="rId8"/>
    <p:sldId id="290" r:id="rId9"/>
    <p:sldId id="291" r:id="rId10"/>
    <p:sldId id="267" r:id="rId11"/>
    <p:sldId id="269" r:id="rId12"/>
    <p:sldId id="262" r:id="rId13"/>
    <p:sldId id="266" r:id="rId14"/>
    <p:sldId id="268" r:id="rId15"/>
    <p:sldId id="264" r:id="rId16"/>
    <p:sldId id="265" r:id="rId17"/>
    <p:sldId id="270" r:id="rId18"/>
    <p:sldId id="272" r:id="rId19"/>
    <p:sldId id="276" r:id="rId20"/>
    <p:sldId id="273" r:id="rId21"/>
    <p:sldId id="274" r:id="rId22"/>
    <p:sldId id="275" r:id="rId23"/>
    <p:sldId id="271" r:id="rId24"/>
    <p:sldId id="277" r:id="rId25"/>
    <p:sldId id="278" r:id="rId26"/>
    <p:sldId id="281" r:id="rId27"/>
    <p:sldId id="288" r:id="rId28"/>
    <p:sldId id="279" r:id="rId29"/>
    <p:sldId id="282" r:id="rId30"/>
    <p:sldId id="289" r:id="rId31"/>
    <p:sldId id="283" r:id="rId32"/>
    <p:sldId id="280" r:id="rId33"/>
    <p:sldId id="284" r:id="rId34"/>
    <p:sldId id="292" r:id="rId35"/>
    <p:sldId id="285" r:id="rId36"/>
    <p:sldId id="286" r:id="rId37"/>
    <p:sldId id="287" r:id="rId38"/>
    <p:sldId id="263" r:id="rId39"/>
    <p:sldId id="294" r:id="rId40"/>
    <p:sldId id="295" r:id="rId41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94" autoAdjust="0"/>
  </p:normalViewPr>
  <p:slideViewPr>
    <p:cSldViewPr snapToGrid="0" snapToObjects="1">
      <p:cViewPr varScale="1">
        <p:scale>
          <a:sx n="87" d="100"/>
          <a:sy n="87" d="100"/>
        </p:scale>
        <p:origin x="204" y="7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nnect.ncdot.gov/resources/CADD/Applications/UpdateConnectWs/UpdateConnectWs.applicatio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Johnson@kimley-horn.com" TargetMode="External"/><Relationship Id="rId2" Type="http://schemas.openxmlformats.org/officeDocument/2006/relationships/hyperlink" Target="mailto:scatkinson@ncdot.gov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Oak Thammavong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July 24, 2019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UpdateConnectWs App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https://connect.ncdot.gov/resources/CADD/Applications/UpdateConnectWs/UpdateConnectWs.application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3F1EA-D8BC-430F-9B34-9E13D9B4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74" y="2943500"/>
            <a:ext cx="2462331" cy="2974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AC6BC-6F28-4B80-8942-97A390D5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638" y="3106625"/>
            <a:ext cx="790476" cy="91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05230-73D7-45FE-A3D9-138AB62C9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33" y="4430704"/>
            <a:ext cx="2104762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NCDOT CONNECT WorkSpace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NCDOT (Required), </a:t>
            </a:r>
            <a:r>
              <a:rPr lang="en-US" sz="2800" dirty="0" err="1"/>
              <a:t>NCDOT_Roadway</a:t>
            </a:r>
            <a:r>
              <a:rPr lang="en-US" sz="2800" dirty="0"/>
              <a:t> (Recommended)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D6D294-CBED-45A6-B31B-EEFC5FA4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66" y="2244435"/>
            <a:ext cx="6559794" cy="42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Rename (view hidden files and folders enabled)- </a:t>
            </a:r>
          </a:p>
          <a:p>
            <a:pPr marL="0" indent="0">
              <a:buNone/>
            </a:pPr>
            <a:r>
              <a:rPr lang="en-US" dirty="0"/>
              <a:t>C:\ProgramData\Bentley\OpenRoads Designer CE\Configuration\WorkSpaceSetup.cfg_default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Copy from:</a:t>
            </a:r>
          </a:p>
          <a:p>
            <a:pPr marL="0" indent="0">
              <a:buNone/>
            </a:pPr>
            <a:r>
              <a:rPr lang="en-US" dirty="0"/>
              <a:t>C:\MICROSTATION_CONNECT_WORKSPACE\Configuration\Organization-Civil\NCDOT\Workspace ReadMe\ WorkSpaceSetup.cfg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719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WorkSpace Structure (Configuration &amp; Standards folder)</a:t>
            </a:r>
          </a:p>
          <a:p>
            <a:pPr lvl="1"/>
            <a:r>
              <a:rPr lang="en-US" dirty="0"/>
              <a:t>Organization-Civil – NCDOT, SCDOT, Bentley</a:t>
            </a:r>
          </a:p>
          <a:p>
            <a:pPr lvl="1"/>
            <a:r>
              <a:rPr lang="en-US" dirty="0"/>
              <a:t>WorkSpaces – NCDOT_Roadway, </a:t>
            </a:r>
            <a:r>
              <a:rPr lang="en-US" dirty="0" err="1"/>
              <a:t>VDOT_Hydraulics</a:t>
            </a:r>
            <a:endParaRPr lang="en-US" dirty="0"/>
          </a:p>
          <a:p>
            <a:pPr lvl="1"/>
            <a:r>
              <a:rPr lang="en-US" dirty="0"/>
              <a:t>WorkSet (project) – B-1234, R-6543, Quick Start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.CFG and Standards in the same folder</a:t>
            </a:r>
          </a:p>
          <a:p>
            <a:r>
              <a:rPr lang="en-US" dirty="0"/>
              <a:t>WorkSet can be different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1B97C-061C-4190-BF58-8C06932F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882" y="3756551"/>
            <a:ext cx="3438095" cy="1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MY_CIVIL_ORGANIZATION_ROOT =  $(ORD_CONNECT_WORKSPACE_DIR)\Configuration\Organization-Civil\</a:t>
            </a:r>
          </a:p>
          <a:p>
            <a:r>
              <a:rPr lang="en-US" dirty="0"/>
              <a:t>MY_WORKSPACES_LOCATION = $(ORD_CONNECT_WORKSPACE_DIR)\Configuration\WorkSpaces\$(ORD_ORGANIZATION-CIVIL)\</a:t>
            </a:r>
          </a:p>
          <a:p>
            <a:r>
              <a:rPr lang="en-US" dirty="0"/>
              <a:t># MY_WORKSET_LOCATION = //</a:t>
            </a:r>
            <a:r>
              <a:rPr lang="en-US" dirty="0" err="1"/>
              <a:t>MyNetwork</a:t>
            </a:r>
            <a:r>
              <a:rPr lang="en-US" dirty="0"/>
              <a:t>/</a:t>
            </a:r>
            <a:r>
              <a:rPr lang="en-US" dirty="0" err="1"/>
              <a:t>MyWorkSpaces</a:t>
            </a:r>
            <a:r>
              <a:rPr lang="en-US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39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59" y="1752600"/>
            <a:ext cx="10935031" cy="4514850"/>
          </a:xfrm>
        </p:spPr>
        <p:txBody>
          <a:bodyPr/>
          <a:lstStyle/>
          <a:p>
            <a:r>
              <a:rPr lang="en-US" dirty="0"/>
              <a:t>MY_CIVIL_ORGANIZATION_ROOT</a:t>
            </a:r>
          </a:p>
          <a:p>
            <a:pPr lvl="1"/>
            <a:r>
              <a:rPr lang="en-US" dirty="0"/>
              <a:t>Define Location of “Organization-Civil” .CFG file, e.g. NCDOT.CFG</a:t>
            </a:r>
          </a:p>
          <a:p>
            <a:pPr lvl="1"/>
            <a:r>
              <a:rPr lang="en-US" dirty="0"/>
              <a:t>.CFG defines location of “Organization-Civil” Standards folder</a:t>
            </a:r>
          </a:p>
          <a:p>
            <a:pPr marL="457200" lvl="1" indent="0">
              <a:buNone/>
            </a:pPr>
            <a:r>
              <a:rPr lang="en-US" dirty="0"/>
              <a:t>CIVIL_ORGANIZATION_STANDARDS  = </a:t>
            </a:r>
            <a:r>
              <a:rPr lang="en-US" sz="2400" dirty="0"/>
              <a:t>$(CIVIL_ORGANIZATION_ROOT)$(CIVIL_ORGANIZATION_NAME)/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C:\MICROSTATION_CONNECT_WORKSPACE\Configuration\Organization-Civil\NCDOT\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0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MY_WORKSPACES_LOCATION (available to select)</a:t>
            </a:r>
          </a:p>
          <a:p>
            <a:pPr lvl="1"/>
            <a:r>
              <a:rPr lang="en-US" dirty="0"/>
              <a:t>_USTN_WORKSPACE</a:t>
            </a:r>
            <a:r>
              <a:rPr lang="en-US" b="1" dirty="0"/>
              <a:t>S</a:t>
            </a:r>
            <a:r>
              <a:rPr lang="en-US" dirty="0"/>
              <a:t>ROOT</a:t>
            </a:r>
          </a:p>
          <a:p>
            <a:pPr lvl="1"/>
            <a:r>
              <a:rPr lang="en-US" dirty="0"/>
              <a:t>_USTN_WORKSPACEROOT</a:t>
            </a:r>
          </a:p>
          <a:p>
            <a:pPr lvl="1"/>
            <a:r>
              <a:rPr lang="en-US" dirty="0"/>
              <a:t>_USTN_WORKSPACESTANDARDS=</a:t>
            </a:r>
          </a:p>
          <a:p>
            <a:pPr marL="857250" lvl="2" indent="0">
              <a:buNone/>
            </a:pPr>
            <a:r>
              <a:rPr lang="en-US" dirty="0"/>
              <a:t>$(_USTN_WORKSPACEROOT)Standards/</a:t>
            </a:r>
          </a:p>
          <a:p>
            <a:pPr marL="857250" lvl="2" indent="0">
              <a:buNone/>
            </a:pPr>
            <a:endParaRPr lang="en-US" dirty="0"/>
          </a:p>
          <a:p>
            <a:pPr marL="514350" indent="-457200"/>
            <a:r>
              <a:rPr lang="en-US" dirty="0"/>
              <a:t>.CFG loads Organization-Civil and WorkSpace Standards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09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WorkSpaceSetup.cfg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829014" cy="4514850"/>
          </a:xfrm>
        </p:spPr>
        <p:txBody>
          <a:bodyPr/>
          <a:lstStyle/>
          <a:p>
            <a:r>
              <a:rPr lang="en-US" dirty="0"/>
              <a:t># MY_WORKSET_LOCATION</a:t>
            </a:r>
          </a:p>
          <a:p>
            <a:pPr lvl="1"/>
            <a:r>
              <a:rPr lang="en-US" dirty="0"/>
              <a:t>If not defined or does not exist then default under WorkSpace</a:t>
            </a:r>
          </a:p>
          <a:p>
            <a:pPr marL="57150" indent="0">
              <a:buNone/>
            </a:pPr>
            <a:r>
              <a:rPr lang="en-US" sz="2800" dirty="0"/>
              <a:t>C:\MICROSTATION_CONNECT_WORKSPACE\Configuration\WorkSpaces\NCDOT\NCDOT_Roadway\WorkSets</a:t>
            </a:r>
          </a:p>
          <a:p>
            <a:pPr marL="57150" indent="0">
              <a:buNone/>
            </a:pPr>
            <a:endParaRPr lang="en-US" sz="2800" dirty="0"/>
          </a:p>
          <a:p>
            <a:pPr marL="514350" indent="-457200"/>
            <a:r>
              <a:rPr lang="en-US" sz="2800" dirty="0"/>
              <a:t>Location of WorkSet .CFGs and .DGNWSs</a:t>
            </a:r>
          </a:p>
          <a:p>
            <a:pPr marL="514350" indent="-457200"/>
            <a:r>
              <a:rPr lang="en-US" sz="2800" dirty="0"/>
              <a:t>.DGNWS – rsc dgn file containing project info and sheet index</a:t>
            </a:r>
          </a:p>
          <a:p>
            <a:pPr marL="514350" indent="-457200"/>
            <a:r>
              <a:rPr lang="en-US" sz="2800" dirty="0"/>
              <a:t>.CFG – points to project CADD dgn files and Standards location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998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DGN File</a:t>
            </a:r>
            <a:br>
              <a:rPr lang="en-US" dirty="0"/>
            </a:br>
            <a:r>
              <a:rPr lang="en-US" dirty="0"/>
              <a:t>Loading of Standards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1E6A3-B42B-4F54-A880-51668C1866AE}"/>
              </a:ext>
            </a:extLst>
          </p:cNvPr>
          <p:cNvSpPr txBox="1"/>
          <p:nvPr/>
        </p:nvSpPr>
        <p:spPr>
          <a:xfrm>
            <a:off x="1789044" y="2888071"/>
            <a:ext cx="1391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</a:t>
            </a:r>
          </a:p>
          <a:p>
            <a:pPr algn="ctr"/>
            <a:r>
              <a:rPr lang="en-US" dirty="0"/>
              <a:t>WorkSpace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0273A8-DA0A-439C-92E4-35081593143E}"/>
              </a:ext>
            </a:extLst>
          </p:cNvPr>
          <p:cNvSpPr/>
          <p:nvPr/>
        </p:nvSpPr>
        <p:spPr>
          <a:xfrm>
            <a:off x="3405809" y="3033844"/>
            <a:ext cx="1007165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4B88C-82A8-4A6A-812E-1686F19ED966}"/>
              </a:ext>
            </a:extLst>
          </p:cNvPr>
          <p:cNvSpPr txBox="1"/>
          <p:nvPr/>
        </p:nvSpPr>
        <p:spPr>
          <a:xfrm>
            <a:off x="3511825" y="2703405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B09DCA-3697-4720-9C0D-DE898A7B08BE}"/>
              </a:ext>
            </a:extLst>
          </p:cNvPr>
          <p:cNvSpPr txBox="1"/>
          <p:nvPr/>
        </p:nvSpPr>
        <p:spPr>
          <a:xfrm>
            <a:off x="4625006" y="2888069"/>
            <a:ext cx="18905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Organization-Civil</a:t>
            </a:r>
          </a:p>
          <a:p>
            <a:pPr algn="ctr"/>
            <a:r>
              <a:rPr lang="en-US" dirty="0"/>
              <a:t>Standards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387CF7-4C68-463E-A141-4CDFAD331E8C}"/>
              </a:ext>
            </a:extLst>
          </p:cNvPr>
          <p:cNvSpPr/>
          <p:nvPr/>
        </p:nvSpPr>
        <p:spPr>
          <a:xfrm>
            <a:off x="6781713" y="3033844"/>
            <a:ext cx="1007165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A6C1D-067D-40A1-AD56-C703AF7C1BDA}"/>
              </a:ext>
            </a:extLst>
          </p:cNvPr>
          <p:cNvSpPr txBox="1"/>
          <p:nvPr/>
        </p:nvSpPr>
        <p:spPr>
          <a:xfrm>
            <a:off x="6939665" y="2703403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18399-8C35-4542-977B-A1F4A878C9B9}"/>
              </a:ext>
            </a:extLst>
          </p:cNvPr>
          <p:cNvSpPr txBox="1"/>
          <p:nvPr/>
        </p:nvSpPr>
        <p:spPr>
          <a:xfrm>
            <a:off x="4850293" y="2483737"/>
            <a:ext cx="157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selectable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44A94-3869-437E-8647-4ADDC384C2C6}"/>
              </a:ext>
            </a:extLst>
          </p:cNvPr>
          <p:cNvSpPr txBox="1"/>
          <p:nvPr/>
        </p:nvSpPr>
        <p:spPr>
          <a:xfrm>
            <a:off x="8037439" y="2853069"/>
            <a:ext cx="18905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WorkSpace</a:t>
            </a:r>
          </a:p>
          <a:p>
            <a:pPr algn="ctr"/>
            <a:r>
              <a:rPr lang="en-US" dirty="0"/>
              <a:t>Standards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2B0F9-AFBE-445D-8F62-5CCE6E2DA4E1}"/>
              </a:ext>
            </a:extLst>
          </p:cNvPr>
          <p:cNvSpPr txBox="1"/>
          <p:nvPr/>
        </p:nvSpPr>
        <p:spPr>
          <a:xfrm>
            <a:off x="1789044" y="4130173"/>
            <a:ext cx="1391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</a:t>
            </a:r>
          </a:p>
          <a:p>
            <a:pPr algn="ctr"/>
            <a:r>
              <a:rPr lang="en-US" dirty="0"/>
              <a:t>WorkSet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A95A76A-95C1-478B-A48C-3827358C85E4}"/>
              </a:ext>
            </a:extLst>
          </p:cNvPr>
          <p:cNvSpPr/>
          <p:nvPr/>
        </p:nvSpPr>
        <p:spPr>
          <a:xfrm>
            <a:off x="3381620" y="4275946"/>
            <a:ext cx="1007165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2D3C5-3CC8-4617-AE14-729A9532A1D3}"/>
              </a:ext>
            </a:extLst>
          </p:cNvPr>
          <p:cNvSpPr txBox="1"/>
          <p:nvPr/>
        </p:nvSpPr>
        <p:spPr>
          <a:xfrm>
            <a:off x="3487636" y="3945507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CC221-D7B3-4C64-8F37-30BCBE690F1B}"/>
              </a:ext>
            </a:extLst>
          </p:cNvPr>
          <p:cNvSpPr txBox="1"/>
          <p:nvPr/>
        </p:nvSpPr>
        <p:spPr>
          <a:xfrm>
            <a:off x="4622850" y="4142559"/>
            <a:ext cx="18905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WorkSet</a:t>
            </a:r>
          </a:p>
          <a:p>
            <a:pPr algn="ctr"/>
            <a:r>
              <a:rPr lang="en-US" dirty="0"/>
              <a:t>Standards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8C64DD2-6DD3-48A2-BB2F-2C27E0E028BA}"/>
              </a:ext>
            </a:extLst>
          </p:cNvPr>
          <p:cNvSpPr/>
          <p:nvPr/>
        </p:nvSpPr>
        <p:spPr>
          <a:xfrm>
            <a:off x="6781713" y="4275945"/>
            <a:ext cx="2028747" cy="35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6AF0997-0FC4-4EA7-9355-0C1754DF7BE7}"/>
              </a:ext>
            </a:extLst>
          </p:cNvPr>
          <p:cNvSpPr/>
          <p:nvPr/>
        </p:nvSpPr>
        <p:spPr>
          <a:xfrm>
            <a:off x="8810460" y="3607895"/>
            <a:ext cx="412805" cy="16552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4319E1-716E-410A-9484-DD0E9CAAD0E3}"/>
              </a:ext>
            </a:extLst>
          </p:cNvPr>
          <p:cNvSpPr txBox="1"/>
          <p:nvPr/>
        </p:nvSpPr>
        <p:spPr>
          <a:xfrm>
            <a:off x="8037439" y="5474235"/>
            <a:ext cx="18905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File Open</a:t>
            </a:r>
          </a:p>
        </p:txBody>
      </p:sp>
    </p:spTree>
    <p:extLst>
      <p:ext uri="{BB962C8B-B14F-4D97-AF65-F5344CB8AC3E}">
        <p14:creationId xmlns:p14="http://schemas.microsoft.com/office/powerpoint/2010/main" val="410887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Organization-Civil</a:t>
            </a:r>
            <a:br>
              <a:rPr lang="en-US" dirty="0"/>
            </a:br>
            <a:r>
              <a:rPr lang="en-US" dirty="0"/>
              <a:t>NCDOT “Umbrella” Standards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6654579" cy="4514850"/>
          </a:xfrm>
        </p:spPr>
        <p:txBody>
          <a:bodyPr/>
          <a:lstStyle/>
          <a:p>
            <a:r>
              <a:rPr lang="en-US" dirty="0"/>
              <a:t>NCDOT as an Organization-Civil is not selectable</a:t>
            </a:r>
          </a:p>
          <a:p>
            <a:r>
              <a:rPr lang="en-US" dirty="0"/>
              <a:t>By selecting the WorkSpace the .CFG loads the Organization-Civil Standards</a:t>
            </a:r>
          </a:p>
          <a:p>
            <a:r>
              <a:rPr lang="en-US" dirty="0"/>
              <a:t>All WorkSpaces load the Organization-Civil Standards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92C2-5F53-4A62-8A17-8429A8B4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12504" y="2133599"/>
            <a:ext cx="2398041" cy="34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2" name="p1">
            <a:hlinkClick r:id="" action="ppaction://media"/>
            <a:extLst>
              <a:ext uri="{FF2B5EF4-FFF2-40B4-BE49-F238E27FC236}">
                <a16:creationId xmlns:a16="http://schemas.microsoft.com/office/drawing/2014/main" id="{CB8A52BA-D73D-441B-8AD4-8E010D0DC9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790" y="771201"/>
            <a:ext cx="10957051" cy="5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Include other DOT’s WorkSpaces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Separate Organization WorkSpaces Folders:</a:t>
            </a:r>
          </a:p>
          <a:p>
            <a:r>
              <a:rPr lang="en-US" dirty="0"/>
              <a:t>Redefine the Environment Variable</a:t>
            </a:r>
          </a:p>
          <a:p>
            <a:r>
              <a:rPr lang="en-US" dirty="0"/>
              <a:t>Desktop Icon Shortcut Switches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Combined Common Configuration Folder (put all Workspaces in a common USTN_WORKSPACESROOT folder)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113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NCDOT_ORD_SetupUtility.cmd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5165923" cy="4514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C:\MICROSTATION_CONNECT_WORKSPACE\Configuration\Organization-Civil\NCDOT\Workspace ReadMe\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8EE6C-2B3E-4722-BCB6-32C7BE1D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60" y="1833834"/>
            <a:ext cx="4752381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Configuration Variables </a:t>
            </a:r>
            <a:br>
              <a:rPr lang="en-US" dirty="0"/>
            </a:br>
            <a:r>
              <a:rPr lang="en-US" sz="2800" dirty="0"/>
              <a:t>DGNLIB with Keyword in File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Default: MS_DGNLIBLIST (\*.dgnlib)</a:t>
            </a:r>
          </a:p>
          <a:p>
            <a:r>
              <a:rPr lang="en-US" sz="2800" dirty="0"/>
              <a:t>MS_DGNLIBLIST_LEVELS (*Level*.dgnlib)</a:t>
            </a:r>
          </a:p>
          <a:p>
            <a:r>
              <a:rPr lang="en-US" sz="2800" dirty="0"/>
              <a:t>MS_DGNLIBLIST_TEXTSTYLES (*Text Style*.dgnlib)</a:t>
            </a:r>
          </a:p>
          <a:p>
            <a:r>
              <a:rPr lang="en-US" sz="2800" dirty="0"/>
              <a:t>MS_DGNLIBLIST_TEXTFAVORITES (*Text Favorite*.dgnlib)</a:t>
            </a:r>
          </a:p>
          <a:p>
            <a:r>
              <a:rPr lang="en-US" sz="2800" dirty="0"/>
              <a:t>MS_DGNLIBLIST_DIMENSIONSTYLES (*Dimension Style*.dgnlib)</a:t>
            </a:r>
          </a:p>
          <a:p>
            <a:r>
              <a:rPr lang="en-US" sz="2800" dirty="0"/>
              <a:t>CIVIL_CONTENTMANAGEMENTDGNLIBLIST (*Feature*.dgnlib)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78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Folder Structure</a:t>
            </a:r>
            <a:br>
              <a:rPr lang="en-US" dirty="0"/>
            </a:br>
            <a:r>
              <a:rPr lang="en-US" sz="2800" dirty="0"/>
              <a:t>Organization-Civil, WorkSpace, WorkSet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062B0DB-1587-44EE-869B-9465FE7F0C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8362" y="2219549"/>
            <a:ext cx="1790476" cy="35809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19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 Standards Folders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392572"/>
            <a:ext cx="10698480" cy="4874878"/>
          </a:xfrm>
        </p:spPr>
        <p:txBody>
          <a:bodyPr/>
          <a:lstStyle/>
          <a:p>
            <a:r>
              <a:rPr lang="en-US" sz="2000" dirty="0"/>
              <a:t>Cell – 2D and 3D Cell Libraries</a:t>
            </a:r>
          </a:p>
          <a:p>
            <a:r>
              <a:rPr lang="en-US" sz="2000" dirty="0"/>
              <a:t>Data – NCDOT.CTB</a:t>
            </a:r>
          </a:p>
          <a:p>
            <a:r>
              <a:rPr lang="en-US" sz="2000" dirty="0"/>
              <a:t>Dgnlib – (see next slide)</a:t>
            </a:r>
          </a:p>
          <a:p>
            <a:r>
              <a:rPr lang="en-US" sz="2000" dirty="0"/>
              <a:t>Fonts - ncdotFont.rsc (font11, font23, etc.)</a:t>
            </a:r>
          </a:p>
          <a:p>
            <a:r>
              <a:rPr lang="en-US" sz="2000" dirty="0"/>
              <a:t>Macro/VBA</a:t>
            </a:r>
          </a:p>
          <a:p>
            <a:r>
              <a:rPr lang="en-US" sz="2000" dirty="0"/>
              <a:t>Preference Seeds – UserPrefsSeed</a:t>
            </a:r>
          </a:p>
          <a:p>
            <a:r>
              <a:rPr lang="en-US" sz="2000" dirty="0"/>
              <a:t>Scale – units.def</a:t>
            </a:r>
          </a:p>
          <a:p>
            <a:r>
              <a:rPr lang="en-US" sz="2000" dirty="0"/>
              <a:t>Seed – 2D/3D Design Seed</a:t>
            </a:r>
          </a:p>
          <a:p>
            <a:r>
              <a:rPr lang="en-US" sz="2000" dirty="0"/>
              <a:t>Seed &gt; Sheets – 2D Drawing/Sheet Seed</a:t>
            </a:r>
          </a:p>
          <a:p>
            <a:r>
              <a:rPr lang="en-US" sz="2000" dirty="0"/>
              <a:t>Sheet Borders – Plan, Profile, XS Sheet Borders (.dgn and .</a:t>
            </a:r>
            <a:r>
              <a:rPr lang="en-US" sz="2000" dirty="0" err="1"/>
              <a:t>cel</a:t>
            </a:r>
            <a:r>
              <a:rPr lang="en-US" sz="2000" dirty="0"/>
              <a:t>)</a:t>
            </a:r>
          </a:p>
          <a:p>
            <a:r>
              <a:rPr lang="en-US" sz="2000" dirty="0"/>
              <a:t>Superelevation – 2011/2018 Superelevation Rule Files (.XML) </a:t>
            </a:r>
          </a:p>
          <a:p>
            <a:r>
              <a:rPr lang="en-US" sz="2000" dirty="0"/>
              <a:t>Symb – Custom LineStyle Resource (V8 project scale)</a:t>
            </a:r>
          </a:p>
          <a:p>
            <a:r>
              <a:rPr lang="en-US" sz="2000" dirty="0"/>
              <a:t>Template Library - (see next slide)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39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Template Libraries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40215-DC2E-474E-8273-0059B636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26" y="1890755"/>
            <a:ext cx="4996070" cy="42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DGN Library (Dgnlib)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635500"/>
          </a:xfrm>
        </p:spPr>
        <p:txBody>
          <a:bodyPr/>
          <a:lstStyle/>
          <a:p>
            <a:r>
              <a:rPr lang="en-US" sz="2000" dirty="0"/>
              <a:t>Civil Cells  - 2D/3D</a:t>
            </a:r>
          </a:p>
          <a:p>
            <a:r>
              <a:rPr lang="en-US" sz="2000" dirty="0"/>
              <a:t>Design Standards – AASHTO 2011</a:t>
            </a:r>
          </a:p>
          <a:p>
            <a:r>
              <a:rPr lang="en-US" sz="2000" dirty="0"/>
              <a:t>Display Styles – Wireframe, Illustration, etc.</a:t>
            </a:r>
          </a:p>
          <a:p>
            <a:r>
              <a:rPr lang="en-US" sz="2000" dirty="0"/>
              <a:t>Feature Definitions – (see next slide)</a:t>
            </a:r>
          </a:p>
          <a:p>
            <a:r>
              <a:rPr lang="en-US" sz="2000" dirty="0"/>
              <a:t>GUI – Custom Tool boxes and Ribbon Tabs</a:t>
            </a:r>
          </a:p>
          <a:p>
            <a:r>
              <a:rPr lang="en-US" sz="2000" dirty="0" err="1"/>
              <a:t>ItemTypePlus</a:t>
            </a:r>
            <a:r>
              <a:rPr lang="en-US" sz="2000" dirty="0"/>
              <a:t> – Used by Asset Manager for Automated Quantities</a:t>
            </a:r>
          </a:p>
          <a:p>
            <a:r>
              <a:rPr lang="en-US" sz="2000" dirty="0"/>
              <a:t>Levels – Some levels are stored in the feature definitions dgnlib</a:t>
            </a:r>
          </a:p>
          <a:p>
            <a:r>
              <a:rPr lang="en-US" sz="2000" dirty="0"/>
              <a:t>Line Styles – Custom Line Styles for ORD (annotation scale)</a:t>
            </a:r>
          </a:p>
          <a:p>
            <a:r>
              <a:rPr lang="en-US" sz="2000" dirty="0"/>
              <a:t>Sheet Seeds – Drawing Seeds for plan, Profile, and XS sheet named boundary, annotation group, and sheet creation</a:t>
            </a:r>
          </a:p>
          <a:p>
            <a:r>
              <a:rPr lang="en-US" sz="2000" dirty="0"/>
              <a:t>Text* - Text Styles and Text Favorites</a:t>
            </a:r>
          </a:p>
          <a:p>
            <a:pPr marL="0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1600" dirty="0"/>
              <a:t>* Exist only in Roadway. Text Styles and Text Favorites exist in the feature definition library everywhere else.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157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1143000"/>
          </a:xfrm>
        </p:spPr>
        <p:txBody>
          <a:bodyPr/>
          <a:lstStyle/>
          <a:p>
            <a:r>
              <a:rPr lang="en-US" dirty="0"/>
              <a:t>Feature Definition DGNLIB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97D5E-CC7F-4069-9D94-CC4C94261E22}"/>
              </a:ext>
            </a:extLst>
          </p:cNvPr>
          <p:cNvSpPr txBox="1"/>
          <p:nvPr/>
        </p:nvSpPr>
        <p:spPr>
          <a:xfrm>
            <a:off x="700377" y="2043211"/>
            <a:ext cx="1060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16076-3F44-4C57-B15D-EE95D039A702}"/>
              </a:ext>
            </a:extLst>
          </p:cNvPr>
          <p:cNvSpPr txBox="1"/>
          <p:nvPr/>
        </p:nvSpPr>
        <p:spPr>
          <a:xfrm>
            <a:off x="2875155" y="1904710"/>
            <a:ext cx="12920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Element</a:t>
            </a:r>
          </a:p>
          <a:p>
            <a:pPr algn="ctr"/>
            <a:r>
              <a:rPr lang="en-US" dirty="0"/>
              <a:t>Template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20AF2-6765-4717-AE28-692F1E730B51}"/>
              </a:ext>
            </a:extLst>
          </p:cNvPr>
          <p:cNvSpPr txBox="1"/>
          <p:nvPr/>
        </p:nvSpPr>
        <p:spPr>
          <a:xfrm>
            <a:off x="594360" y="2867847"/>
            <a:ext cx="12722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</a:t>
            </a:r>
          </a:p>
          <a:p>
            <a:pPr algn="ctr"/>
            <a:r>
              <a:rPr lang="en-US" dirty="0"/>
              <a:t>Line Style</a:t>
            </a:r>
          </a:p>
          <a:p>
            <a:pPr algn="ctr"/>
            <a:r>
              <a:rPr lang="en-US" dirty="0"/>
              <a:t>Weight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A2D84-D76B-4416-B69F-6BD3F814AC88}"/>
              </a:ext>
            </a:extLst>
          </p:cNvPr>
          <p:cNvSpPr txBox="1"/>
          <p:nvPr/>
        </p:nvSpPr>
        <p:spPr>
          <a:xfrm>
            <a:off x="5197651" y="1904709"/>
            <a:ext cx="15107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Symbologies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9CFD9-4514-49AE-AF3C-51866D5DF6FE}"/>
              </a:ext>
            </a:extLst>
          </p:cNvPr>
          <p:cNvSpPr txBox="1"/>
          <p:nvPr/>
        </p:nvSpPr>
        <p:spPr>
          <a:xfrm>
            <a:off x="7776817" y="1892213"/>
            <a:ext cx="12920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Feature Definition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151CE-D4FD-4B5B-8D4E-E5A03BCDEB48}"/>
              </a:ext>
            </a:extLst>
          </p:cNvPr>
          <p:cNvSpPr txBox="1"/>
          <p:nvPr/>
        </p:nvSpPr>
        <p:spPr>
          <a:xfrm>
            <a:off x="2449784" y="2842851"/>
            <a:ext cx="2163414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Symbology Override</a:t>
            </a:r>
          </a:p>
          <a:p>
            <a:pPr algn="ctr"/>
            <a:r>
              <a:rPr lang="en-US" dirty="0"/>
              <a:t>Class</a:t>
            </a:r>
          </a:p>
          <a:p>
            <a:pPr algn="ctr"/>
            <a:r>
              <a:rPr lang="en-US" dirty="0"/>
              <a:t>Priority</a:t>
            </a:r>
          </a:p>
          <a:p>
            <a:pPr algn="ctr"/>
            <a:r>
              <a:rPr lang="en-US" dirty="0"/>
              <a:t>Transparency</a:t>
            </a:r>
          </a:p>
          <a:p>
            <a:pPr algn="ctr"/>
            <a:r>
              <a:rPr lang="en-US" dirty="0"/>
              <a:t>Cell</a:t>
            </a:r>
          </a:p>
          <a:p>
            <a:pPr algn="ctr"/>
            <a:r>
              <a:rPr lang="en-US" dirty="0"/>
              <a:t>Material</a:t>
            </a:r>
          </a:p>
          <a:p>
            <a:pPr algn="ctr"/>
            <a:r>
              <a:rPr lang="en-US" dirty="0"/>
              <a:t>2D Plan View</a:t>
            </a:r>
          </a:p>
          <a:p>
            <a:pPr algn="ctr"/>
            <a:r>
              <a:rPr lang="en-US" dirty="0"/>
              <a:t>2D Profile View</a:t>
            </a:r>
          </a:p>
          <a:p>
            <a:pPr algn="ctr"/>
            <a:r>
              <a:rPr lang="en-US" dirty="0"/>
              <a:t>2D XS View</a:t>
            </a:r>
          </a:p>
          <a:p>
            <a:pPr algn="ctr"/>
            <a:r>
              <a:rPr lang="en-US" dirty="0"/>
              <a:t>3D Model View</a:t>
            </a:r>
          </a:p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C0E9B1-B1E2-4EFB-BF7B-3ACC5FF346D7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1760551" y="2227877"/>
            <a:ext cx="11208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DF8EA0-0FB2-40BA-894E-177F731B1ADF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4167241" y="2221176"/>
            <a:ext cx="1017114" cy="6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9247DA-0A7E-4D7D-955B-97E855550A13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6708397" y="2202883"/>
            <a:ext cx="1076740" cy="24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45C783-B10B-4A81-8B02-AB0274B79169}"/>
              </a:ext>
            </a:extLst>
          </p:cNvPr>
          <p:cNvSpPr txBox="1"/>
          <p:nvPr/>
        </p:nvSpPr>
        <p:spPr>
          <a:xfrm>
            <a:off x="7353498" y="2875800"/>
            <a:ext cx="199550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Symbology</a:t>
            </a:r>
          </a:p>
          <a:p>
            <a:pPr algn="ctr"/>
            <a:r>
              <a:rPr lang="en-US" dirty="0"/>
              <a:t>Profile Symbology</a:t>
            </a:r>
          </a:p>
          <a:p>
            <a:pPr algn="ctr"/>
            <a:r>
              <a:rPr lang="en-US" dirty="0"/>
              <a:t>Surface Symbology</a:t>
            </a:r>
          </a:p>
          <a:p>
            <a:pPr algn="ctr"/>
            <a:r>
              <a:rPr lang="en-US" dirty="0"/>
              <a:t>Item Type</a:t>
            </a:r>
          </a:p>
          <a:p>
            <a:pPr algn="ctr"/>
            <a:r>
              <a:rPr lang="en-US" dirty="0"/>
              <a:t>Volume Option</a:t>
            </a: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A396F-BCE6-4521-8DE2-3AE818E15916}"/>
              </a:ext>
            </a:extLst>
          </p:cNvPr>
          <p:cNvSpPr txBox="1"/>
          <p:nvPr/>
        </p:nvSpPr>
        <p:spPr>
          <a:xfrm>
            <a:off x="4901641" y="2829454"/>
            <a:ext cx="216341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</a:t>
            </a:r>
          </a:p>
          <a:p>
            <a:pPr algn="ctr"/>
            <a:r>
              <a:rPr lang="en-US" dirty="0"/>
              <a:t>Profile</a:t>
            </a:r>
          </a:p>
          <a:p>
            <a:pPr algn="ctr"/>
            <a:r>
              <a:rPr lang="en-US" dirty="0"/>
              <a:t>Dynamic XS</a:t>
            </a:r>
          </a:p>
          <a:p>
            <a:pPr algn="ctr"/>
            <a:r>
              <a:rPr lang="en-US" dirty="0"/>
              <a:t>3D</a:t>
            </a:r>
          </a:p>
          <a:p>
            <a:pPr algn="ctr"/>
            <a:r>
              <a:rPr lang="en-US" dirty="0"/>
              <a:t>Annotation Group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C74AB-C50F-4A15-AD42-0782058D85D2}"/>
              </a:ext>
            </a:extLst>
          </p:cNvPr>
          <p:cNvSpPr txBox="1"/>
          <p:nvPr/>
        </p:nvSpPr>
        <p:spPr>
          <a:xfrm>
            <a:off x="9516912" y="412789"/>
            <a:ext cx="2067536" cy="60324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TYPE</a:t>
            </a:r>
            <a:endParaRPr lang="en-US" dirty="0"/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Linear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Surface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Point</a:t>
            </a:r>
          </a:p>
          <a:p>
            <a:pPr algn="ctr"/>
            <a:r>
              <a:rPr lang="en-US" sz="1600" dirty="0"/>
              <a:t>Alignment</a:t>
            </a:r>
          </a:p>
          <a:p>
            <a:pPr algn="ctr"/>
            <a:r>
              <a:rPr lang="en-US" sz="1600" dirty="0"/>
              <a:t>Terrain</a:t>
            </a:r>
          </a:p>
          <a:p>
            <a:pPr algn="ctr"/>
            <a:r>
              <a:rPr lang="en-US" sz="1600" dirty="0"/>
              <a:t>Superelevation</a:t>
            </a:r>
          </a:p>
          <a:p>
            <a:pPr algn="ctr"/>
            <a:r>
              <a:rPr lang="en-US" sz="1600" dirty="0"/>
              <a:t>Linear Template</a:t>
            </a:r>
          </a:p>
          <a:p>
            <a:pPr algn="ctr"/>
            <a:r>
              <a:rPr lang="en-US" sz="1600" dirty="0"/>
              <a:t>Surface Template</a:t>
            </a:r>
          </a:p>
          <a:p>
            <a:pPr algn="ctr"/>
            <a:r>
              <a:rPr lang="en-US" sz="1600" dirty="0"/>
              <a:t>Mesh</a:t>
            </a:r>
          </a:p>
          <a:p>
            <a:pPr algn="ctr"/>
            <a:r>
              <a:rPr lang="en-US" sz="1600" dirty="0"/>
              <a:t>Trace Slope</a:t>
            </a:r>
          </a:p>
          <a:p>
            <a:pPr algn="ctr"/>
            <a:r>
              <a:rPr lang="en-US" sz="1600" dirty="0"/>
              <a:t>Aquaplaning</a:t>
            </a:r>
          </a:p>
          <a:p>
            <a:pPr algn="ctr"/>
            <a:r>
              <a:rPr lang="en-US" sz="1600" dirty="0"/>
              <a:t>Sight Visibility</a:t>
            </a:r>
          </a:p>
          <a:p>
            <a:pPr algn="ctr"/>
            <a:r>
              <a:rPr lang="en-US" sz="1600" dirty="0"/>
              <a:t>Pad</a:t>
            </a:r>
          </a:p>
          <a:p>
            <a:pPr algn="ctr"/>
            <a:r>
              <a:rPr lang="en-US" sz="1600" dirty="0"/>
              <a:t>Survey</a:t>
            </a:r>
          </a:p>
          <a:p>
            <a:pPr algn="ctr"/>
            <a:r>
              <a:rPr lang="en-US" sz="1600" dirty="0"/>
              <a:t>Driveway</a:t>
            </a:r>
          </a:p>
          <a:p>
            <a:pPr algn="ctr"/>
            <a:r>
              <a:rPr lang="en-US" sz="1600" dirty="0"/>
              <a:t>Sidewalk</a:t>
            </a:r>
          </a:p>
          <a:p>
            <a:pPr algn="ctr"/>
            <a:r>
              <a:rPr lang="en-US" sz="1600" dirty="0"/>
              <a:t>Parking Row</a:t>
            </a:r>
          </a:p>
          <a:p>
            <a:pPr algn="ctr"/>
            <a:r>
              <a:rPr lang="en-US" sz="1600" dirty="0"/>
              <a:t>Limits of Disturbance</a:t>
            </a:r>
          </a:p>
          <a:p>
            <a:pPr algn="ctr"/>
            <a:r>
              <a:rPr lang="en-US" sz="1600" dirty="0"/>
              <a:t>Building Footprint</a:t>
            </a:r>
          </a:p>
          <a:p>
            <a:pPr algn="ctr"/>
            <a:r>
              <a:rPr lang="en-US" sz="1600" dirty="0"/>
              <a:t>Grading Con. Area</a:t>
            </a:r>
          </a:p>
          <a:p>
            <a:pPr algn="ctr"/>
            <a:r>
              <a:rPr lang="en-US" sz="1600" dirty="0"/>
              <a:t>Node</a:t>
            </a:r>
          </a:p>
          <a:p>
            <a:pPr algn="ctr"/>
            <a:r>
              <a:rPr lang="en-US" sz="1600" dirty="0"/>
              <a:t>Conduit</a:t>
            </a:r>
          </a:p>
          <a:p>
            <a:pPr algn="ctr"/>
            <a:r>
              <a:rPr lang="en-US" sz="1600" dirty="0"/>
              <a:t>Drainage Area</a:t>
            </a:r>
          </a:p>
        </p:txBody>
      </p:sp>
    </p:spTree>
    <p:extLst>
      <p:ext uri="{BB962C8B-B14F-4D97-AF65-F5344CB8AC3E}">
        <p14:creationId xmlns:p14="http://schemas.microsoft.com/office/powerpoint/2010/main" val="710943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Group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Drawing, Linear, Point</a:t>
            </a:r>
          </a:p>
          <a:p>
            <a:r>
              <a:rPr lang="en-US" dirty="0"/>
              <a:t>Label elements and features for plan profile XS sheets</a:t>
            </a:r>
          </a:p>
          <a:p>
            <a:r>
              <a:rPr lang="en-US" dirty="0"/>
              <a:t>Grid lines are drawing annotation definitions (not cell)</a:t>
            </a:r>
          </a:p>
          <a:p>
            <a:r>
              <a:rPr lang="en-US" dirty="0"/>
              <a:t>Stored in DGNLIB (update from library next release)</a:t>
            </a:r>
          </a:p>
          <a:p>
            <a:r>
              <a:rPr lang="en-US" dirty="0"/>
              <a:t>Use element templates, text styles, text favorites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146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Group</a:t>
            </a:r>
            <a:br>
              <a:rPr lang="en-US" dirty="0"/>
            </a:br>
            <a:r>
              <a:rPr lang="en-US" sz="2800" dirty="0"/>
              <a:t>Linear vs, Drawing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Plan View, </a:t>
            </a:r>
            <a:r>
              <a:rPr lang="en-US" b="1" i="1" dirty="0"/>
              <a:t>Linear</a:t>
            </a:r>
            <a:r>
              <a:rPr lang="en-US" dirty="0"/>
              <a:t> will label the horizontal alignment tick marks, cardinal stations, PI, Curve Data, etc.</a:t>
            </a:r>
          </a:p>
          <a:p>
            <a:endParaRPr lang="en-US" dirty="0"/>
          </a:p>
          <a:p>
            <a:r>
              <a:rPr lang="en-US" dirty="0"/>
              <a:t>When creating sheets, annotation takes place in the </a:t>
            </a:r>
            <a:r>
              <a:rPr lang="en-US" b="1" i="1" dirty="0"/>
              <a:t>Drawing</a:t>
            </a:r>
            <a:r>
              <a:rPr lang="en-US" dirty="0"/>
              <a:t> model, such as label the match lines and placing the north arrows.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198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 Quarterly Updates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Major Release in Q1 and Q3</a:t>
            </a:r>
          </a:p>
          <a:p>
            <a:r>
              <a:rPr lang="en-US" dirty="0"/>
              <a:t>Minor Release in Q2 and Q4</a:t>
            </a:r>
          </a:p>
          <a:p>
            <a:r>
              <a:rPr lang="en-US" dirty="0"/>
              <a:t>WorkSpace must be tested with new version</a:t>
            </a:r>
          </a:p>
          <a:p>
            <a:r>
              <a:rPr lang="en-US" dirty="0"/>
              <a:t>WorkSpace must be “upgraded” with new civil data/file format change to be compatible with production version</a:t>
            </a:r>
          </a:p>
          <a:p>
            <a:r>
              <a:rPr lang="en-US" dirty="0"/>
              <a:t>Everyone must be on the same ORD version and Workspace!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85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Favorites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“Ad-hoc” attributes for:</a:t>
            </a:r>
          </a:p>
          <a:p>
            <a:r>
              <a:rPr lang="en-US" sz="2800" dirty="0"/>
              <a:t>Civil Plan Elements, e.g. HAL</a:t>
            </a:r>
          </a:p>
          <a:p>
            <a:r>
              <a:rPr lang="en-US" sz="2800" dirty="0"/>
              <a:t>Civil Profile Elements, e.g. VAL</a:t>
            </a:r>
          </a:p>
          <a:p>
            <a:r>
              <a:rPr lang="en-US" sz="2800" dirty="0"/>
              <a:t>Civil XS Element, e.g. Segment Slope</a:t>
            </a:r>
          </a:p>
          <a:p>
            <a:r>
              <a:rPr lang="en-US" sz="2800" dirty="0"/>
              <a:t>Microstation Element Properties, e.g. Level Name</a:t>
            </a:r>
          </a:p>
          <a:p>
            <a:r>
              <a:rPr lang="en-US" sz="2800" dirty="0"/>
              <a:t>Microstation File Properties, e.g. Project Number (.</a:t>
            </a:r>
            <a:r>
              <a:rPr lang="en-US" sz="2800" dirty="0" err="1"/>
              <a:t>dgnws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Used in conjunction with Element Templates and Text Favorites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46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Two WorkSpace </a:t>
            </a:r>
            <a:r>
              <a:rPr lang="en-US" i="1" dirty="0"/>
              <a:t>Tech</a:t>
            </a:r>
            <a:r>
              <a:rPr lang="en-US" dirty="0"/>
              <a:t> Favorites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0574" y="1752600"/>
            <a:ext cx="10842266" cy="4514850"/>
          </a:xfrm>
        </p:spPr>
        <p:txBody>
          <a:bodyPr/>
          <a:lstStyle/>
          <a:p>
            <a:r>
              <a:rPr lang="en-US" dirty="0"/>
              <a:t>Steve Atkinson – WorkSpace Guru </a:t>
            </a:r>
          </a:p>
          <a:p>
            <a:pPr marL="800100" lvl="2" indent="0">
              <a:buNone/>
            </a:pPr>
            <a:r>
              <a:rPr lang="en-US" dirty="0"/>
              <a:t>NCDIT CADD Services</a:t>
            </a:r>
          </a:p>
          <a:p>
            <a:pPr marL="800100" lvl="2" indent="0">
              <a:buNone/>
            </a:pPr>
            <a:r>
              <a:rPr lang="en-US" dirty="0">
                <a:hlinkClick r:id="rId2"/>
              </a:rPr>
              <a:t>scatkinson@ncdot.gov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919-707-7034</a:t>
            </a:r>
          </a:p>
          <a:p>
            <a:pPr marL="800100" lvl="2" indent="0">
              <a:buNone/>
            </a:pPr>
            <a:endParaRPr lang="en-US" dirty="0"/>
          </a:p>
          <a:p>
            <a:r>
              <a:rPr lang="en-US" dirty="0"/>
              <a:t>Jason Johnson (JJ)– Consultant WorkSpace Mastermind</a:t>
            </a:r>
          </a:p>
          <a:p>
            <a:pPr marL="800100" lvl="2" indent="0">
              <a:buNone/>
            </a:pPr>
            <a:r>
              <a:rPr lang="en-US" dirty="0"/>
              <a:t>Kimley-Horn (Raleigh)</a:t>
            </a:r>
          </a:p>
          <a:p>
            <a:pPr marL="800100" lvl="2" indent="0">
              <a:buNone/>
            </a:pPr>
            <a:r>
              <a:rPr lang="en-US" dirty="0">
                <a:hlinkClick r:id="rId3"/>
              </a:rPr>
              <a:t>Jason.Johnson@kimley-horn.com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140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Design Dynamic Duo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20673-FE35-439C-A513-41C82F1D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63" y="2317198"/>
            <a:ext cx="4979361" cy="3713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30D3B9-EF50-42AE-AE70-36727FC8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71" y="2331831"/>
            <a:ext cx="1603316" cy="1539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596B3-FAC8-4964-9A3E-A5F55D071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43" y="2962730"/>
            <a:ext cx="1603316" cy="18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6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837B6-C555-45CB-906D-1B653FAA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78" y="1327982"/>
            <a:ext cx="5721682" cy="42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Conference Initiative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0574" y="1752600"/>
            <a:ext cx="10842266" cy="4514850"/>
          </a:xfrm>
        </p:spPr>
        <p:txBody>
          <a:bodyPr/>
          <a:lstStyle/>
          <a:p>
            <a:r>
              <a:rPr lang="en-US" dirty="0"/>
              <a:t>Form an ORD CONNECT WorkSpace focus workgroup with inputs from our PEFs and Bentley</a:t>
            </a:r>
          </a:p>
          <a:p>
            <a:r>
              <a:rPr lang="en-US" dirty="0"/>
              <a:t>Reduce dependencies on environment variables</a:t>
            </a:r>
          </a:p>
          <a:p>
            <a:r>
              <a:rPr lang="en-US" dirty="0"/>
              <a:t>No edits to WorkSpaceSetup.cfg  (untouched)</a:t>
            </a:r>
          </a:p>
          <a:p>
            <a:r>
              <a:rPr lang="en-US" dirty="0"/>
              <a:t>Seamless integration with Bentley and other DOT workspaces</a:t>
            </a:r>
          </a:p>
          <a:p>
            <a:r>
              <a:rPr lang="en-US" dirty="0"/>
              <a:t>Rebuild from the ground up for ease of use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0949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ABA44A-E0AA-46BE-B60A-835EC34E8671}"/>
              </a:ext>
            </a:extLst>
          </p:cNvPr>
          <p:cNvSpPr/>
          <p:nvPr/>
        </p:nvSpPr>
        <p:spPr>
          <a:xfrm>
            <a:off x="4899313" y="1576874"/>
            <a:ext cx="2088573" cy="16313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Oak</a:t>
            </a:r>
          </a:p>
          <a:p>
            <a:pPr algn="ctr"/>
            <a:r>
              <a:rPr lang="en-US" dirty="0"/>
              <a:t>Thammavong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AD07B-8B8C-41B7-AF03-3B4D612391C5}"/>
              </a:ext>
            </a:extLst>
          </p:cNvPr>
          <p:cNvSpPr/>
          <p:nvPr/>
        </p:nvSpPr>
        <p:spPr>
          <a:xfrm>
            <a:off x="7014210" y="4321783"/>
            <a:ext cx="2088573" cy="16313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Jason</a:t>
            </a:r>
          </a:p>
          <a:p>
            <a:pPr algn="ctr"/>
            <a:r>
              <a:rPr lang="en-US" dirty="0"/>
              <a:t>Johnson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E5D9B4-2635-4100-8B93-270F5900509C}"/>
              </a:ext>
            </a:extLst>
          </p:cNvPr>
          <p:cNvSpPr/>
          <p:nvPr/>
        </p:nvSpPr>
        <p:spPr>
          <a:xfrm>
            <a:off x="2810740" y="4316611"/>
            <a:ext cx="2088573" cy="1631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Steve</a:t>
            </a:r>
          </a:p>
          <a:p>
            <a:pPr algn="ctr"/>
            <a:r>
              <a:rPr lang="en-US" dirty="0"/>
              <a:t>Atkinson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A47B4-E566-4710-A644-7D18AFCD5E40}"/>
              </a:ext>
            </a:extLst>
          </p:cNvPr>
          <p:cNvSpPr txBox="1"/>
          <p:nvPr/>
        </p:nvSpPr>
        <p:spPr>
          <a:xfrm>
            <a:off x="854722" y="4813514"/>
            <a:ext cx="15681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NCDIT</a:t>
            </a:r>
          </a:p>
          <a:p>
            <a:pPr algn="ctr"/>
            <a:r>
              <a:rPr lang="en-US" dirty="0"/>
              <a:t>CADD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044E3-3327-461B-92E4-C3037199A7ED}"/>
              </a:ext>
            </a:extLst>
          </p:cNvPr>
          <p:cNvSpPr txBox="1"/>
          <p:nvPr/>
        </p:nvSpPr>
        <p:spPr>
          <a:xfrm>
            <a:off x="4934186" y="1091964"/>
            <a:ext cx="1931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Roadway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7D341-7440-44AD-9BC1-0C314B2FA8F5}"/>
              </a:ext>
            </a:extLst>
          </p:cNvPr>
          <p:cNvSpPr txBox="1"/>
          <p:nvPr/>
        </p:nvSpPr>
        <p:spPr>
          <a:xfrm>
            <a:off x="9490640" y="4809131"/>
            <a:ext cx="12780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PEF Community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A836E96E-4543-4908-AC5A-A42F44DAB781}"/>
              </a:ext>
            </a:extLst>
          </p:cNvPr>
          <p:cNvSpPr/>
          <p:nvPr/>
        </p:nvSpPr>
        <p:spPr>
          <a:xfrm rot="2515527">
            <a:off x="6399716" y="3411240"/>
            <a:ext cx="1502885" cy="543693"/>
          </a:xfrm>
          <a:prstGeom prst="left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3C5CDDC-93D5-4B4D-A253-94E5F5FD5B6D}"/>
              </a:ext>
            </a:extLst>
          </p:cNvPr>
          <p:cNvSpPr/>
          <p:nvPr/>
        </p:nvSpPr>
        <p:spPr>
          <a:xfrm rot="2096787">
            <a:off x="4363981" y="2904794"/>
            <a:ext cx="615627" cy="1480996"/>
          </a:xfrm>
          <a:prstGeom prst="up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FD5B9591-71C5-4916-B172-37B6B26D2072}"/>
              </a:ext>
            </a:extLst>
          </p:cNvPr>
          <p:cNvSpPr/>
          <p:nvPr/>
        </p:nvSpPr>
        <p:spPr>
          <a:xfrm>
            <a:off x="5127988" y="4846547"/>
            <a:ext cx="1610591" cy="571500"/>
          </a:xfrm>
          <a:prstGeom prst="left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201FA-8734-4E04-881F-181808B40D8A}"/>
              </a:ext>
            </a:extLst>
          </p:cNvPr>
          <p:cNvSpPr/>
          <p:nvPr/>
        </p:nvSpPr>
        <p:spPr>
          <a:xfrm>
            <a:off x="1600200" y="5983502"/>
            <a:ext cx="8599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NCDOT 2019 WorkSpace Revitalize Initiative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D5C2AD-16C0-4E23-8C91-9C35BA0BD0A5}"/>
              </a:ext>
            </a:extLst>
          </p:cNvPr>
          <p:cNvSpPr/>
          <p:nvPr/>
        </p:nvSpPr>
        <p:spPr>
          <a:xfrm>
            <a:off x="21850" y="342682"/>
            <a:ext cx="117560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WORKSPACE CONFIGURATION FOCUS GROUP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E38FB7-3E44-4FB6-A633-5802C8F5E9CE}"/>
              </a:ext>
            </a:extLst>
          </p:cNvPr>
          <p:cNvSpPr/>
          <p:nvPr/>
        </p:nvSpPr>
        <p:spPr>
          <a:xfrm>
            <a:off x="5181210" y="3706210"/>
            <a:ext cx="1481445" cy="92827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Bentley</a:t>
            </a:r>
          </a:p>
        </p:txBody>
      </p:sp>
    </p:spTree>
    <p:extLst>
      <p:ext uri="{BB962C8B-B14F-4D97-AF65-F5344CB8AC3E}">
        <p14:creationId xmlns:p14="http://schemas.microsoft.com/office/powerpoint/2010/main" val="275930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Bentley Delivered WorkSpace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Mirror image used to create the NCDOT CONNECT WorkSpace</a:t>
            </a:r>
          </a:p>
          <a:p>
            <a:r>
              <a:rPr lang="en-US" sz="2800" dirty="0"/>
              <a:t>Compared and synchronized with every ORD update</a:t>
            </a:r>
          </a:p>
          <a:p>
            <a:r>
              <a:rPr lang="en-US" sz="2800" dirty="0"/>
              <a:t>Retrofit and use “out-of-box” settings as much as possible; e.g. civil cells, 3D custom line styles, etc.</a:t>
            </a:r>
          </a:p>
          <a:p>
            <a:r>
              <a:rPr lang="en-US" sz="2800" dirty="0"/>
              <a:t>Some fundamental differences; One vs. Separate Workspaces, AASHTO vs. DOT Sup Prefs, Geom vs. CL, Imperial vs. English!</a:t>
            </a:r>
          </a:p>
          <a:p>
            <a:r>
              <a:rPr lang="en-US" sz="2800" dirty="0"/>
              <a:t>“One day we will use the Bentley delivered WorkSpace.” – But not anytime soon.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06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Standalone CONNECT WorkSpace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Not ProjectWise Managed WorkSpace</a:t>
            </a:r>
          </a:p>
          <a:p>
            <a:r>
              <a:rPr lang="en-US" dirty="0"/>
              <a:t>Separate from SS2 and SS4 V8 Workspaces</a:t>
            </a:r>
          </a:p>
          <a:p>
            <a:r>
              <a:rPr lang="en-US" dirty="0"/>
              <a:t>Can be installed on local drive or on shared server</a:t>
            </a:r>
          </a:p>
          <a:p>
            <a:r>
              <a:rPr lang="en-US" dirty="0"/>
              <a:t>Can include other DOTs including Bentley</a:t>
            </a:r>
          </a:p>
          <a:p>
            <a:r>
              <a:rPr lang="en-US" sz="1800" dirty="0"/>
              <a:t>Imperial</a:t>
            </a:r>
            <a:r>
              <a:rPr lang="en-US" dirty="0"/>
              <a:t> English Only – No Metric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0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 Installation Sequence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Set Windows Environment Variables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UpdateConnectWs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CONNECT WorkSpace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Replace "WorkSpaceSetup.cfg"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NCDOT_ORD_SetupUtility.cmd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NCDOT ORD Training Worksets (optional)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79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Environment Variables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System Level – Admin</a:t>
            </a:r>
          </a:p>
          <a:p>
            <a:pPr lvl="1"/>
            <a:r>
              <a:rPr lang="en-US" dirty="0"/>
              <a:t>Default</a:t>
            </a:r>
          </a:p>
          <a:p>
            <a:pPr lvl="1"/>
            <a:r>
              <a:rPr lang="en-US" dirty="0"/>
              <a:t>Admin Rights</a:t>
            </a:r>
          </a:p>
          <a:p>
            <a:pPr lvl="1"/>
            <a:r>
              <a:rPr lang="en-US" dirty="0"/>
              <a:t>Image/Deployment Package </a:t>
            </a:r>
          </a:p>
          <a:p>
            <a:pPr lvl="1"/>
            <a:endParaRPr lang="en-US" dirty="0"/>
          </a:p>
          <a:p>
            <a:r>
              <a:rPr lang="en-US" dirty="0"/>
              <a:t>User Level</a:t>
            </a:r>
          </a:p>
          <a:p>
            <a:pPr lvl="1"/>
            <a:r>
              <a:rPr lang="en-US" dirty="0"/>
              <a:t>Override System Level</a:t>
            </a:r>
          </a:p>
          <a:p>
            <a:pPr lvl="1"/>
            <a:r>
              <a:rPr lang="en-US" dirty="0"/>
              <a:t>Switch Between Workspaces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B9C6E2-BF7A-4227-9BDD-AC9F3282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45" y="1518406"/>
            <a:ext cx="4801525" cy="45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Environment Variables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ORD_CONNECT_WORKSPACE_DIR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C:\MICROSTATION_CONNECT_WORKSPACE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Needed by the UpdateConnectWs App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Redirect WorkSpace “Configuration” folder location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Rename Workspace “Configuration” folder path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Examples: C:\WKSP, S:\CoR\WS, W:\StantecCONNECT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41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Environment Variables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NCDOT CONNECT WorkSpace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ORD_ORGANIZATION-CIVIL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NCDOT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i="1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Define “Organization-Civil” (DOT) WorkSpace folder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dirty="0"/>
              <a:t>Examples: NCDOT, VDOT, SCDOT, Raleigh, Bentley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25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AF87875A5104B832399B5B7DC3388" ma:contentTypeVersion="17" ma:contentTypeDescription="Create a new document." ma:contentTypeScope="" ma:versionID="ab56d00f345e906a4ec6918a77db799f">
  <xsd:schema xmlns:xsd="http://www.w3.org/2001/XMLSchema" xmlns:xs="http://www.w3.org/2001/XMLSchema" xmlns:p="http://schemas.microsoft.com/office/2006/metadata/properties" xmlns:ns1="http://schemas.microsoft.com/sharepoint/v3" xmlns:ns2="6b132437-1b39-41f2-912f-8071e1a1e908" xmlns:ns3="16f00c2e-ac5c-418b-9f13-a0771dbd417d" xmlns:ns4="http://schemas.microsoft.com/sharepoint/v4" targetNamespace="http://schemas.microsoft.com/office/2006/metadata/properties" ma:root="true" ma:fieldsID="a52eabf2c975f6b163133f57957d634c" ns1:_="" ns2:_="" ns3:_="" ns4:_="">
    <xsd:import namespace="http://schemas.microsoft.com/sharepoint/v3"/>
    <xsd:import namespace="6b132437-1b39-41f2-912f-8071e1a1e908"/>
    <xsd:import namespace="16f00c2e-ac5c-418b-9f13-a0771dbd417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esource_x0020_Type"/>
                <xsd:element ref="ns2:Category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File_x0020_Category" minOccurs="0"/>
                <xsd:element ref="ns3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32437-1b39-41f2-912f-8071e1a1e908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8" ma:displayName="Resource Type" ma:format="RadioButtons" ma:internalName="Resource_x0020_Type">
      <xsd:simpleType>
        <xsd:restriction base="dms:Choice">
          <xsd:enumeration value="Application"/>
          <xsd:enumeration value="Criteria"/>
          <xsd:enumeration value="Excel Spreadsheets"/>
          <xsd:enumeration value="Files"/>
          <xsd:enumeration value="General"/>
          <xsd:enumeration value="Guidelines"/>
          <xsd:enumeration value="Training"/>
          <xsd:enumeration value="Videos"/>
          <xsd:enumeration value="Workflow"/>
        </xsd:restriction>
      </xsd:simpleType>
    </xsd:element>
    <xsd:element name="Category" ma:index="9" ma:displayName="Category" ma:format="RadioButtons" ma:internalName="Category">
      <xsd:simpleType>
        <xsd:restriction base="dms:Choice">
          <xsd:enumeration value="Corridor Modeling"/>
          <xsd:enumeration value="Geopak"/>
          <xsd:enumeration value="Hearing Maps"/>
          <xsd:enumeration value="Microstation"/>
          <xsd:enumeration value="Works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le_x0020_Category" ma:index="14" nillable="true" ma:displayName="File Category" ma:description="For downloadable files and documents. Used by Content Query Web Part." ma:internalName="File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eatured"/>
                    <xsd:enumeration value="Manual"/>
                    <xsd:enumeration value="Application"/>
                    <xsd:enumeration value="Spanish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6b132437-1b39-41f2-912f-8071e1a1e908">Workstation</Category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URL xmlns="http://schemas.microsoft.com/sharepoint/v3">
      <Url xsi:nil="true"/>
      <Description xsi:nil="true"/>
    </URL>
    <Resource_x0020_Type xmlns="6b132437-1b39-41f2-912f-8071e1a1e908">Guidelines</Resource_x0020_Type>
    <File_x0020_Category xmlns="16f00c2e-ac5c-418b-9f13-a0771dbd417d">
      <Value>Featured</Value>
      <Value>Application</Value>
    </File_x0020_Category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D5A9F6D-6F1D-4F11-889A-EC0C3D3065E9}"/>
</file>

<file path=customXml/itemProps2.xml><?xml version="1.0" encoding="utf-8"?>
<ds:datastoreItem xmlns:ds="http://schemas.openxmlformats.org/officeDocument/2006/customXml" ds:itemID="{B9CD0E2B-80EC-414F-BD60-4577F095708A}"/>
</file>

<file path=customXml/itemProps3.xml><?xml version="1.0" encoding="utf-8"?>
<ds:datastoreItem xmlns:ds="http://schemas.openxmlformats.org/officeDocument/2006/customXml" ds:itemID="{F756A9CD-67EF-44AC-8C7F-162104A2BF62}"/>
</file>

<file path=customXml/itemProps4.xml><?xml version="1.0" encoding="utf-8"?>
<ds:datastoreItem xmlns:ds="http://schemas.openxmlformats.org/officeDocument/2006/customXml" ds:itemID="{782DC683-DF82-48A4-A971-F1EC389CC4C2}"/>
</file>

<file path=customXml/itemProps5.xml><?xml version="1.0" encoding="utf-8"?>
<ds:datastoreItem xmlns:ds="http://schemas.openxmlformats.org/officeDocument/2006/customXml" ds:itemID="{049D7261-F066-4658-8933-15520A0D1F64}"/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</Template>
  <TotalTime>1974</TotalTime>
  <Words>1602</Words>
  <Application>Microsoft Office PowerPoint</Application>
  <PresentationFormat>Custom</PresentationFormat>
  <Paragraphs>332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Office Theme</vt:lpstr>
      <vt:lpstr>NCDOT CONNECT WorkSpace</vt:lpstr>
      <vt:lpstr>PowerPoint Presentation</vt:lpstr>
      <vt:lpstr>ORD Quarterly Updates</vt:lpstr>
      <vt:lpstr>Bentley Delivered WorkSpace</vt:lpstr>
      <vt:lpstr>Standalone CONNECT WorkSpace</vt:lpstr>
      <vt:lpstr>WorkSpace Installation Sequence</vt:lpstr>
      <vt:lpstr>Windows Environment Variables</vt:lpstr>
      <vt:lpstr>Windows Environment Variables</vt:lpstr>
      <vt:lpstr>Windows Environment Variables</vt:lpstr>
      <vt:lpstr>UpdateConnectWs App</vt:lpstr>
      <vt:lpstr>Update NCDOT CONNECT WorkSpace</vt:lpstr>
      <vt:lpstr>WorkSpaceSetup.cfg</vt:lpstr>
      <vt:lpstr>WorkSpaceSetup.cfg</vt:lpstr>
      <vt:lpstr>WorkSpaceSetup.cfg</vt:lpstr>
      <vt:lpstr>WorkSpaceSetup.cfg</vt:lpstr>
      <vt:lpstr>WorkSpaceSetup.cfg</vt:lpstr>
      <vt:lpstr>WorkSpaceSetup.cfg</vt:lpstr>
      <vt:lpstr>Opening a DGN File Loading of Standards</vt:lpstr>
      <vt:lpstr>Organization-Civil NCDOT “Umbrella” Standards</vt:lpstr>
      <vt:lpstr>How to Include other DOT’s WorkSpaces</vt:lpstr>
      <vt:lpstr>NCDOT_ORD_SetupUtility.cmd</vt:lpstr>
      <vt:lpstr>Explicit Configuration Variables  DGNLIB with Keyword in File Name</vt:lpstr>
      <vt:lpstr>Standards Folder Structure Organization-Civil, WorkSpace, WorkSet</vt:lpstr>
      <vt:lpstr>WorkSpace Standards Folders</vt:lpstr>
      <vt:lpstr>Roadway Template Libraries</vt:lpstr>
      <vt:lpstr>DGN Library (Dgnlib)</vt:lpstr>
      <vt:lpstr>Feature Definition DGNLIB</vt:lpstr>
      <vt:lpstr>Annotation Group</vt:lpstr>
      <vt:lpstr>Annotation Group Linear vs, Drawing</vt:lpstr>
      <vt:lpstr>Text Favorites</vt:lpstr>
      <vt:lpstr>My Two WorkSpace Tech Favorites</vt:lpstr>
      <vt:lpstr>Roadway Design Dynamic Duo</vt:lpstr>
      <vt:lpstr>PowerPoint Presentation</vt:lpstr>
      <vt:lpstr>Post Conference Initiative</vt:lpstr>
      <vt:lpstr>PowerPoint Presentation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Oak Thammavong</dc:creator>
  <cp:keywords>PowerPoint, template, presentation, 16x9, television</cp:keywords>
  <dc:description/>
  <cp:lastModifiedBy>Oak Thammavong</cp:lastModifiedBy>
  <cp:revision>100</cp:revision>
  <dcterms:created xsi:type="dcterms:W3CDTF">2019-07-18T21:14:00Z</dcterms:created>
  <dcterms:modified xsi:type="dcterms:W3CDTF">2019-09-16T21:47:20Z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0x0101002A7AF87875A5104B832399B5B7DC3388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15600</vt:r8>
  </property>
</Properties>
</file>